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75" r:id="rId4"/>
    <p:sldId id="276" r:id="rId5"/>
    <p:sldId id="277" r:id="rId6"/>
    <p:sldId id="278" r:id="rId7"/>
    <p:sldId id="280" r:id="rId8"/>
    <p:sldId id="28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8613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17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10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319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430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357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306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770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680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6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622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CC6A4-A7DC-4AA0-83DE-85B3AB5C91EA}" type="datetimeFigureOut">
              <a:rPr lang="en-US" smtClean="0"/>
              <a:t>10/11/2018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3EAA33-3B0C-423E-8F3C-1C22DAE80B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92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57578" y="611074"/>
            <a:ext cx="11513713" cy="2000509"/>
          </a:xfrm>
        </p:spPr>
        <p:txBody>
          <a:bodyPr>
            <a:normAutofit fontScale="90000"/>
          </a:bodyPr>
          <a:lstStyle/>
          <a:p>
            <a:r>
              <a:rPr lang="en-US" sz="54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Famous First Words</a:t>
            </a:r>
            <a:r>
              <a:rPr lang="en-US" sz="5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/>
            </a:r>
            <a:br>
              <a:rPr lang="en-US" sz="5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</a:br>
            <a:r>
              <a:rPr lang="en-US" sz="54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Visual Aids Speeches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597" y="3519101"/>
            <a:ext cx="2974756" cy="87259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2527" y="2393861"/>
            <a:ext cx="55245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251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548" y="1043189"/>
            <a:ext cx="116425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chemeClr val="bg1"/>
                </a:solidFill>
              </a:rPr>
              <a:t>A. T</a:t>
            </a:r>
            <a:r>
              <a:rPr lang="en-US" sz="5400" i="1" dirty="0" smtClean="0">
                <a:solidFill>
                  <a:schemeClr val="bg1"/>
                </a:solidFill>
              </a:rPr>
              <a:t>. L.</a:t>
            </a:r>
            <a:r>
              <a:rPr lang="en-US" sz="5400" i="1" dirty="0" smtClean="0">
                <a:solidFill>
                  <a:schemeClr val="bg1"/>
                </a:solidFill>
              </a:rPr>
              <a:t>’s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  <a:latin typeface="Lucida Handwriting" panose="03010101010101010101" pitchFamily="66" charset="0"/>
              </a:rPr>
              <a:t>Skills </a:t>
            </a:r>
            <a:r>
              <a:rPr lang="en-US" sz="5400" smtClean="0">
                <a:solidFill>
                  <a:schemeClr val="bg1"/>
                </a:solidFill>
                <a:latin typeface="Lucida Handwriting" panose="03010101010101010101" pitchFamily="66" charset="0"/>
              </a:rPr>
              <a:t>To Be Visited</a:t>
            </a:r>
            <a:r>
              <a:rPr lang="en-US" sz="5400" dirty="0" smtClean="0">
                <a:solidFill>
                  <a:schemeClr val="bg1"/>
                </a:solidFill>
                <a:latin typeface="Lucida Handwriting" panose="03010101010101010101" pitchFamily="66" charset="0"/>
              </a:rPr>
              <a:t>:</a:t>
            </a:r>
            <a:endParaRPr lang="en-US" sz="5400" dirty="0" smtClean="0">
              <a:solidFill>
                <a:schemeClr val="bg1"/>
              </a:solidFill>
              <a:latin typeface="Lucida Handwriting" panose="03010101010101010101" pitchFamily="66" charset="0"/>
            </a:endParaRPr>
          </a:p>
          <a:p>
            <a:pPr marL="857250" indent="-857250" algn="ctr">
              <a:buFont typeface="Wingdings" panose="05000000000000000000" pitchFamily="2" charset="2"/>
              <a:buChar char="ü"/>
            </a:pPr>
            <a:r>
              <a:rPr lang="en-US" sz="6000" dirty="0" smtClean="0">
                <a:solidFill>
                  <a:schemeClr val="bg1"/>
                </a:solidFill>
              </a:rPr>
              <a:t>Communication </a:t>
            </a:r>
          </a:p>
          <a:p>
            <a:pPr marL="857250" indent="-857250" algn="ctr">
              <a:buFont typeface="Wingdings" panose="05000000000000000000" pitchFamily="2" charset="2"/>
              <a:buChar char="ü"/>
            </a:pPr>
            <a:r>
              <a:rPr lang="en-US" sz="6000" dirty="0" smtClean="0">
                <a:solidFill>
                  <a:schemeClr val="bg1"/>
                </a:solidFill>
              </a:rPr>
              <a:t>Self-management </a:t>
            </a:r>
          </a:p>
          <a:p>
            <a:pPr marL="857250" indent="-857250" algn="ctr">
              <a:buFont typeface="Wingdings" panose="05000000000000000000" pitchFamily="2" charset="2"/>
              <a:buChar char="ü"/>
            </a:pPr>
            <a:r>
              <a:rPr lang="en-US" sz="6000" dirty="0">
                <a:solidFill>
                  <a:schemeClr val="bg1"/>
                </a:solidFill>
              </a:rPr>
              <a:t>S</a:t>
            </a:r>
            <a:r>
              <a:rPr lang="en-US" sz="6000" dirty="0" smtClean="0">
                <a:solidFill>
                  <a:schemeClr val="bg1"/>
                </a:solidFill>
              </a:rPr>
              <a:t>ocial</a:t>
            </a:r>
            <a:endParaRPr lang="en-US" sz="6000" dirty="0">
              <a:solidFill>
                <a:schemeClr val="bg1"/>
              </a:solidFill>
            </a:endParaRPr>
          </a:p>
          <a:p>
            <a:pPr marL="857250" indent="-857250" algn="ctr">
              <a:buFont typeface="Wingdings" panose="05000000000000000000" pitchFamily="2" charset="2"/>
              <a:buChar char="ü"/>
            </a:pPr>
            <a:r>
              <a:rPr lang="en-US" sz="6000" dirty="0" smtClean="0">
                <a:solidFill>
                  <a:schemeClr val="bg1"/>
                </a:solidFill>
              </a:rPr>
              <a:t>Thinking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688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4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22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23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4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25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26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548" y="1828800"/>
            <a:ext cx="1164250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chemeClr val="bg1"/>
                </a:solidFill>
              </a:rPr>
              <a:t>OBJECTIVE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To promote self-confidence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in speech-making by using an 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object as a visual aid.</a:t>
            </a:r>
          </a:p>
        </p:txBody>
      </p:sp>
    </p:spTree>
    <p:extLst>
      <p:ext uri="{BB962C8B-B14F-4D97-AF65-F5344CB8AC3E}">
        <p14:creationId xmlns:p14="http://schemas.microsoft.com/office/powerpoint/2010/main" val="2762485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20" y="885086"/>
            <a:ext cx="116425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i="1" dirty="0" smtClean="0">
                <a:solidFill>
                  <a:schemeClr val="bg1"/>
                </a:solidFill>
              </a:rPr>
              <a:t>INSTRUCTIONS</a:t>
            </a:r>
          </a:p>
          <a:p>
            <a:pPr marL="1143000" indent="-1143000" algn="ctr">
              <a:buAutoNum type="arabicPeriod"/>
            </a:pPr>
            <a:r>
              <a:rPr lang="en-US" sz="6000" dirty="0" smtClean="0">
                <a:solidFill>
                  <a:schemeClr val="bg1"/>
                </a:solidFill>
              </a:rPr>
              <a:t>Work with your partner and determine which concepts in each section are the MOST IMPORTANT to annotate.</a:t>
            </a:r>
          </a:p>
          <a:p>
            <a:pPr algn="ctr"/>
            <a:r>
              <a:rPr lang="en-US" sz="6000" dirty="0" smtClean="0">
                <a:solidFill>
                  <a:schemeClr val="bg1"/>
                </a:solidFill>
              </a:rPr>
              <a:t>*HIGHLIGHT WISELY!</a:t>
            </a:r>
          </a:p>
        </p:txBody>
      </p:sp>
    </p:spTree>
    <p:extLst>
      <p:ext uri="{BB962C8B-B14F-4D97-AF65-F5344CB8AC3E}">
        <p14:creationId xmlns:p14="http://schemas.microsoft.com/office/powerpoint/2010/main" val="1626925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20" y="1632060"/>
            <a:ext cx="1164250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INSTRUCTIONS, cont.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2.  Read to yourself, or alternate quietly reading to your partner, helping each other with terminology comprehension, pronunciation and annotation specifics.</a:t>
            </a:r>
          </a:p>
        </p:txBody>
      </p:sp>
    </p:spTree>
    <p:extLst>
      <p:ext uri="{BB962C8B-B14F-4D97-AF65-F5344CB8AC3E}">
        <p14:creationId xmlns:p14="http://schemas.microsoft.com/office/powerpoint/2010/main" val="17073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20" y="2185851"/>
            <a:ext cx="1164250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bg1"/>
                </a:solidFill>
              </a:rPr>
              <a:t>INSTRUCTIONS, cont.</a:t>
            </a:r>
          </a:p>
          <a:p>
            <a:pPr marL="914400" indent="-914400" algn="ctr">
              <a:buAutoNum type="arabicPeriod" startAt="3"/>
            </a:pPr>
            <a:r>
              <a:rPr lang="en-US" sz="5400" dirty="0" smtClean="0">
                <a:solidFill>
                  <a:schemeClr val="bg1"/>
                </a:solidFill>
              </a:rPr>
              <a:t>Glance at each other’s </a:t>
            </a:r>
            <a:endParaRPr lang="en-US" sz="5400" dirty="0">
              <a:solidFill>
                <a:schemeClr val="bg1"/>
              </a:solidFill>
            </a:endParaRP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annotation selections, and make </a:t>
            </a:r>
          </a:p>
          <a:p>
            <a:pPr algn="ctr"/>
            <a:r>
              <a:rPr lang="en-US" sz="5400" dirty="0" smtClean="0">
                <a:solidFill>
                  <a:schemeClr val="bg1"/>
                </a:solidFill>
              </a:rPr>
              <a:t>the logical adjustments.</a:t>
            </a:r>
          </a:p>
        </p:txBody>
      </p:sp>
    </p:spTree>
    <p:extLst>
      <p:ext uri="{BB962C8B-B14F-4D97-AF65-F5344CB8AC3E}">
        <p14:creationId xmlns:p14="http://schemas.microsoft.com/office/powerpoint/2010/main" val="74142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548" y="1455313"/>
            <a:ext cx="11642502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chemeClr val="bg1"/>
                </a:solidFill>
              </a:rPr>
              <a:t>ASSESSMENT SPECIFICS</a:t>
            </a:r>
          </a:p>
          <a:p>
            <a:pPr marL="914400" indent="-914400" algn="ctr">
              <a:buAutoNum type="arabicPeriod"/>
            </a:pPr>
            <a:r>
              <a:rPr lang="en-US" sz="5400" dirty="0" smtClean="0">
                <a:solidFill>
                  <a:schemeClr val="bg1"/>
                </a:solidFill>
              </a:rPr>
              <a:t>Classwork grade for annotations</a:t>
            </a:r>
          </a:p>
          <a:p>
            <a:pPr marL="914400" indent="-914400" algn="ctr">
              <a:buAutoNum type="arabicPeriod"/>
            </a:pPr>
            <a:r>
              <a:rPr lang="en-US" sz="5400" dirty="0" smtClean="0">
                <a:solidFill>
                  <a:schemeClr val="bg1"/>
                </a:solidFill>
              </a:rPr>
              <a:t>Quiz grade for presentation</a:t>
            </a:r>
          </a:p>
          <a:p>
            <a:pPr marL="914400" indent="-914400" algn="ctr">
              <a:buAutoNum type="arabicPeriod"/>
            </a:pPr>
            <a:r>
              <a:rPr lang="en-US" sz="5400" dirty="0" smtClean="0">
                <a:solidFill>
                  <a:schemeClr val="bg1"/>
                </a:solidFill>
              </a:rPr>
              <a:t>Time limits apply and will be announced each class session.</a:t>
            </a:r>
          </a:p>
          <a:p>
            <a:pPr marL="914400" indent="-914400" algn="ctr">
              <a:buAutoNum type="arabicPeriod"/>
            </a:pPr>
            <a:endParaRPr lang="en-US" sz="4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6497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54548" y="314860"/>
            <a:ext cx="11797047" cy="1140453"/>
          </a:xfrm>
        </p:spPr>
        <p:txBody>
          <a:bodyPr>
            <a:normAutofit fontScale="90000"/>
          </a:bodyPr>
          <a:lstStyle/>
          <a:p>
            <a:r>
              <a:rPr lang="en-US" sz="2000" b="1" i="1" dirty="0">
                <a:solidFill>
                  <a:schemeClr val="bg1"/>
                </a:solidFill>
                <a:latin typeface="Rockwell" panose="02060603020205020403" pitchFamily="18" charset="0"/>
              </a:rPr>
              <a:t>Famous First </a:t>
            </a:r>
            <a:r>
              <a:rPr lang="en-US" sz="2000" b="1" i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Words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- Visual </a:t>
            </a:r>
            <a:r>
              <a:rPr lang="en-US" sz="2000" b="1" dirty="0">
                <a:solidFill>
                  <a:schemeClr val="bg1"/>
                </a:solidFill>
                <a:latin typeface="Rockwell" panose="02060603020205020403" pitchFamily="18" charset="0"/>
              </a:rPr>
              <a:t>Aids </a:t>
            </a:r>
            <a:r>
              <a:rPr lang="en-US" sz="2000" b="1" dirty="0" smtClean="0">
                <a:solidFill>
                  <a:schemeClr val="bg1"/>
                </a:solidFill>
                <a:latin typeface="Rockwell" panose="02060603020205020403" pitchFamily="18" charset="0"/>
              </a:rPr>
              <a:t>Speeches, cont.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31820" y="1307547"/>
            <a:ext cx="1164250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i="1" dirty="0" smtClean="0">
                <a:solidFill>
                  <a:schemeClr val="bg1"/>
                </a:solidFill>
              </a:rPr>
              <a:t>Now, who’s my partner?</a:t>
            </a:r>
            <a:endParaRPr lang="en-US" sz="5400" dirty="0" smtClean="0">
              <a:solidFill>
                <a:schemeClr val="bg1"/>
              </a:solidFill>
            </a:endParaRPr>
          </a:p>
          <a:p>
            <a:pPr marL="914400" indent="-914400" algn="ctr">
              <a:buAutoNum type="arabicPeriod"/>
            </a:pPr>
            <a:endParaRPr lang="en-US" sz="4800" dirty="0" smtClean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5903" y="2493320"/>
            <a:ext cx="6666221" cy="3794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673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5177</TotalTime>
  <Words>201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Lucida Handwriting</vt:lpstr>
      <vt:lpstr>Rockwell</vt:lpstr>
      <vt:lpstr>Wingdings</vt:lpstr>
      <vt:lpstr>Office Theme</vt:lpstr>
      <vt:lpstr>Famous First Words Visual Aids Speeches </vt:lpstr>
      <vt:lpstr>Famous First Words - Visual Aids Speeches, cont. </vt:lpstr>
      <vt:lpstr>Famous First Words - Visual Aids Speeches, cont. </vt:lpstr>
      <vt:lpstr>Famous First Words - Visual Aids Speeches, cont. </vt:lpstr>
      <vt:lpstr>Famous First Words - Visual Aids Speeches, cont. </vt:lpstr>
      <vt:lpstr>Famous First Words - Visual Aids Speeches, cont. </vt:lpstr>
      <vt:lpstr>Famous First Words - Visual Aids Speeches, cont. </vt:lpstr>
      <vt:lpstr>Famous First Words - Visual Aids Speeches, cont.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Proper Way to Ask.</dc:title>
  <dc:creator>Michael Katz</dc:creator>
  <cp:lastModifiedBy>Michael Katz</cp:lastModifiedBy>
  <cp:revision>65</cp:revision>
  <dcterms:created xsi:type="dcterms:W3CDTF">2018-08-29T17:00:15Z</dcterms:created>
  <dcterms:modified xsi:type="dcterms:W3CDTF">2018-10-12T15:55:07Z</dcterms:modified>
</cp:coreProperties>
</file>